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4" r:id="rId7"/>
    <p:sldId id="263" r:id="rId8"/>
    <p:sldId id="262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6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pn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png"/><Relationship Id="rId5" Type="http://schemas.openxmlformats.org/officeDocument/2006/relationships/image" Target="../media/image8.jpe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jpe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One-line Diagrams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9 April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8A8D7-7C03-5548-77FE-CC040AF0E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CA624-D8C8-B19C-B416-5E173A385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0301"/>
            <a:ext cx="10515600" cy="466666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Layout is not standardized; conventions commonly employed.</a:t>
            </a:r>
          </a:p>
          <a:p>
            <a:r>
              <a:rPr lang="en-US" dirty="0"/>
              <a:t>Multiple sheets may be used.</a:t>
            </a:r>
          </a:p>
          <a:p>
            <a:r>
              <a:rPr lang="en-US" dirty="0"/>
              <a:t>Traditional commercial power system (Cruise Ship Example).</a:t>
            </a:r>
          </a:p>
          <a:p>
            <a:pPr lvl="1"/>
            <a:r>
              <a:rPr lang="en-US" dirty="0"/>
              <a:t>Generator sets on top</a:t>
            </a:r>
          </a:p>
          <a:p>
            <a:pPr lvl="1"/>
            <a:r>
              <a:rPr lang="en-US" dirty="0"/>
              <a:t>Switchboards in middle</a:t>
            </a:r>
          </a:p>
          <a:p>
            <a:pPr lvl="1"/>
            <a:r>
              <a:rPr lang="en-US" dirty="0"/>
              <a:t>Loads at the bottom</a:t>
            </a:r>
          </a:p>
          <a:p>
            <a:pPr lvl="1"/>
            <a:r>
              <a:rPr lang="en-US" dirty="0"/>
              <a:t>Port switchboard on the left; Starboard switchboard on the right</a:t>
            </a:r>
          </a:p>
          <a:p>
            <a:pPr lvl="1"/>
            <a:r>
              <a:rPr lang="en-US" dirty="0"/>
              <a:t>Equipment in same space depicted near each other</a:t>
            </a:r>
          </a:p>
          <a:p>
            <a:pPr lvl="1"/>
            <a:r>
              <a:rPr lang="en-US" dirty="0"/>
              <a:t>Dotted or dashed lines may be used to depict space boundaries</a:t>
            </a:r>
          </a:p>
          <a:p>
            <a:r>
              <a:rPr lang="en-US" dirty="0"/>
              <a:t>Zonal power system (LHD 8 Example).</a:t>
            </a:r>
          </a:p>
          <a:p>
            <a:pPr lvl="1"/>
            <a:r>
              <a:rPr lang="en-US" dirty="0"/>
              <a:t>Equipment arranged by zone</a:t>
            </a:r>
          </a:p>
          <a:p>
            <a:pPr lvl="1"/>
            <a:r>
              <a:rPr lang="en-US" dirty="0"/>
              <a:t>Forward most zone on right; aft most zone on left</a:t>
            </a:r>
          </a:p>
          <a:p>
            <a:pPr lvl="1"/>
            <a:r>
              <a:rPr lang="en-US" dirty="0"/>
              <a:t>Dotted or dashed lines may be used to depict zone boundaries</a:t>
            </a:r>
          </a:p>
          <a:p>
            <a:r>
              <a:rPr lang="en-US" dirty="0"/>
              <a:t>If a line is intended to represent multiple connections to multiple loads (proxy load), then the connection to the switchboard may not include a circuit breaker; each load is understood to have its own circuit breaker.</a:t>
            </a:r>
          </a:p>
          <a:p>
            <a:r>
              <a:rPr lang="en-US" dirty="0"/>
              <a:t>First sheet should include a legend describing symbols used.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244A7-4B4C-C072-6E40-F71DA091B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A7DD3-DD3D-0958-6475-B8B2A110D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2F27A-E305-6091-79A7-CF34589B3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50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90EAE-784B-AFDB-CBF2-B6333AA86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of detail to support EPLA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B6971-5718-2A04-1E0A-205F66A6C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5916"/>
            <a:ext cx="10515600" cy="501043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000" dirty="0"/>
              <a:t>The electrical distribution system should be defined to the load center level (or the switchboard level if the design does not include load centers). </a:t>
            </a:r>
          </a:p>
          <a:p>
            <a:pPr lvl="1"/>
            <a:r>
              <a:rPr lang="en-US" sz="1600" dirty="0"/>
              <a:t>Facilitates assigning loads from the load list to the appropriate load center.</a:t>
            </a:r>
          </a:p>
          <a:p>
            <a:pPr lvl="0"/>
            <a:r>
              <a:rPr lang="en-US" sz="2000" dirty="0"/>
              <a:t>All power system equipment should have a unique identifier.  </a:t>
            </a:r>
          </a:p>
          <a:p>
            <a:pPr lvl="1"/>
            <a:r>
              <a:rPr lang="en-US" sz="1600" dirty="0"/>
              <a:t>The unique identifier helps ensure that the EPS-CONOPS refers to the appropriate electrical power system component.</a:t>
            </a:r>
          </a:p>
          <a:p>
            <a:pPr lvl="0"/>
            <a:r>
              <a:rPr lang="en-US" sz="2000" dirty="0"/>
              <a:t>All bus-tie circuit breakers, generator circuit breakers, circuit breakers associated with energy storage, circuit breakers supplying large transformers / power conversion equipment, circuit breakers supplying switchboards and circuit breakers supplying load centers should have a unique identifier. </a:t>
            </a:r>
          </a:p>
          <a:p>
            <a:pPr lvl="1"/>
            <a:r>
              <a:rPr lang="en-US" sz="1600" dirty="0"/>
              <a:t>The trip rating for these circuit breakers should be depicted if known.  </a:t>
            </a:r>
          </a:p>
          <a:p>
            <a:pPr lvl="1"/>
            <a:r>
              <a:rPr lang="en-US" sz="1600" dirty="0"/>
              <a:t>The unique identifier helps ensure that the EPS-CONOPS refers to the appropriate electrical power system component; the configuration of the electric plant for each operating condition can be defined without ambiguity.  </a:t>
            </a:r>
          </a:p>
          <a:p>
            <a:pPr lvl="1"/>
            <a:r>
              <a:rPr lang="en-US" sz="1600" dirty="0"/>
              <a:t>Listing the trip rating can help ensure the circuit breakers are appropriately rated based on load flow analysis.</a:t>
            </a:r>
          </a:p>
          <a:p>
            <a:pPr lvl="0"/>
            <a:r>
              <a:rPr lang="en-US" sz="2000" dirty="0"/>
              <a:t>The cable type, cable number, and ampacity should be depicted for all cables connecting generator sets to the power system, energy storage systems to the power system, bus-ties, large transformers and large power electronic converters, and large loads.  </a:t>
            </a:r>
          </a:p>
          <a:p>
            <a:pPr lvl="1"/>
            <a:r>
              <a:rPr lang="en-US" sz="1600" dirty="0"/>
              <a:t>If known, one should consider depicting the length of the cable.  </a:t>
            </a:r>
          </a:p>
          <a:p>
            <a:pPr lvl="1"/>
            <a:r>
              <a:rPr lang="en-US" sz="1600" dirty="0"/>
              <a:t>This information is useful for modeling the cables in a load flow analysis.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C2968-7D39-A665-5092-1E416EDF8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D8161-DF95-A254-2B81-895CB4283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9222F-9B40-1627-FAC9-8DE0A4D46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19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2A98E-F8BA-4B63-3850-E427F5906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9CE40-D644-CEE7-1430-929226177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of detail to support EPLA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99900-E0BB-9C3D-EA1C-61B289BCB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2220"/>
            <a:ext cx="10515600" cy="4674741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For generator sets, the kW rating, kVA rating (or rated power factor), voltage, frequency, and number of phases should be depicted.  </a:t>
            </a:r>
          </a:p>
          <a:p>
            <a:pPr lvl="1"/>
            <a:r>
              <a:rPr lang="en-US" dirty="0"/>
              <a:t>Helps ensure sufficient but not excessive generator set capacity is installed.</a:t>
            </a:r>
          </a:p>
          <a:p>
            <a:pPr lvl="0"/>
            <a:r>
              <a:rPr lang="en-US" dirty="0"/>
              <a:t>For transformers, the kW rating, kVA rating (or rated power factor), primary voltage, secondary voltage should be depicted. </a:t>
            </a:r>
          </a:p>
          <a:p>
            <a:pPr lvl="1"/>
            <a:r>
              <a:rPr lang="en-US" dirty="0"/>
              <a:t>Helps ensure sufficient but not excessive transformer capacity is installed.</a:t>
            </a:r>
          </a:p>
          <a:p>
            <a:pPr lvl="0"/>
            <a:r>
              <a:rPr lang="en-US" dirty="0"/>
              <a:t>For energy storage, the charge rate, discharge rate, voltage rating, and energy rating should be depicted. </a:t>
            </a:r>
          </a:p>
          <a:p>
            <a:pPr lvl="1"/>
            <a:r>
              <a:rPr lang="en-US" dirty="0"/>
              <a:t>Helps ensure sufficient but not excessive energy storage capacity is installed.</a:t>
            </a:r>
          </a:p>
          <a:p>
            <a:pPr lvl="0"/>
            <a:r>
              <a:rPr lang="en-US" dirty="0"/>
              <a:t>All large loads should have a unique identifier and the one line diagram should depict the kW connected load, and the kVA connected load (or rated power factor). </a:t>
            </a:r>
          </a:p>
          <a:p>
            <a:pPr lvl="1"/>
            <a:r>
              <a:rPr lang="en-US" dirty="0"/>
              <a:t>The unique identifier helps to ensure the proper load configurations are specified in the EPLA for each operating condition.  </a:t>
            </a:r>
          </a:p>
          <a:p>
            <a:pPr lvl="1"/>
            <a:r>
              <a:rPr lang="en-US" dirty="0"/>
              <a:t>The connected load helps ensure cables and other power system equipment have sufficient capacity to serve these loads.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4F007-E635-C605-341C-4D8B88DCA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375B0-7A41-041D-6D2C-1777B21E7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EEEE1-26F7-7998-5F3E-84679016D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05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3799012"/>
              </p:ext>
            </p:extLst>
          </p:nvPr>
        </p:nvGraphicFramePr>
        <p:xfrm>
          <a:off x="878305" y="1690688"/>
          <a:ext cx="10475495" cy="2560320"/>
        </p:xfrm>
        <a:graphic>
          <a:graphicData uri="http://schemas.openxmlformats.org/drawingml/2006/table">
            <a:tbl>
              <a:tblPr/>
              <a:tblGrid>
                <a:gridCol w="7772400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703095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a one-line diagram?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Remember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is the one-line diagram used in an EPLA?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766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does the level of detail depicted on a one-line diagram evolve during different stages of design?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are the common symbols used in a one-line diagram?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015D9-38E8-E847-C008-DB111097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3DD3884-9312-6666-2D66-9D808AD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A09397-2C28-EC61-6B7C-562B74580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73EC9-ED34-0D80-5096-3AF684266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2B1BA-76AB-1178-AB8E-7DD8FC0B0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7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From U.S. Coast Guard Marine Safety Center Procedure E2-07: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F9025-35DC-1B4F-A535-D7FF98520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02204-F20C-3173-013C-BBF4D121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7B47D-A1A7-8162-79D0-C991708FB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16A661-8D71-DA8A-4EC4-CFBDD94EBA5A}"/>
              </a:ext>
            </a:extLst>
          </p:cNvPr>
          <p:cNvSpPr txBox="1"/>
          <p:nvPr/>
        </p:nvSpPr>
        <p:spPr>
          <a:xfrm>
            <a:off x="1195227" y="2692904"/>
            <a:ext cx="980154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“The purpose of an electrical one-line diagram is to provide an elementary schematic outlining connections from power sources (generators, shore power, battery banks) through a distribution system (switchboard, busbars, cables, feeders, and panels) to supply various power consuming loads.”</a:t>
            </a:r>
          </a:p>
        </p:txBody>
      </p:sp>
    </p:spTree>
    <p:extLst>
      <p:ext uri="{BB962C8B-B14F-4D97-AF65-F5344CB8AC3E}">
        <p14:creationId xmlns:p14="http://schemas.microsoft.com/office/powerpoint/2010/main" val="3529623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83536-724D-460C-E70C-581E7956A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64136-900C-96A8-054B-FDB518A69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one-line diagram may incorporate additional information such as that required by 46CFR110.25 to include:</a:t>
            </a:r>
          </a:p>
          <a:p>
            <a:pPr lvl="1"/>
            <a:r>
              <a:rPr lang="en-US" dirty="0"/>
              <a:t>Type and size of generators and prime movers.</a:t>
            </a:r>
          </a:p>
          <a:p>
            <a:pPr lvl="1"/>
            <a:r>
              <a:rPr lang="en-US" dirty="0"/>
              <a:t>Type and size of generator cables, bus-tie cables, feeders, and branch circuit cables.</a:t>
            </a:r>
          </a:p>
          <a:p>
            <a:pPr lvl="1"/>
            <a:r>
              <a:rPr lang="en-US" dirty="0"/>
              <a:t>Power and lighting panelboards with number of circuits and rating of energy consuming devices.</a:t>
            </a:r>
          </a:p>
          <a:p>
            <a:pPr lvl="1"/>
            <a:r>
              <a:rPr lang="en-US" dirty="0"/>
              <a:t>Type and capacity of storage batteries.</a:t>
            </a:r>
          </a:p>
          <a:p>
            <a:pPr lvl="1"/>
            <a:r>
              <a:rPr lang="en-US" dirty="0"/>
              <a:t>Rating of circuit breakers and switches, interrupting capacity of overcurrent devices, and rating or setting of overcurrent devices.</a:t>
            </a:r>
          </a:p>
          <a:p>
            <a:pPr lvl="1"/>
            <a:r>
              <a:rPr lang="en-US" dirty="0"/>
              <a:t>Location (machinery room) of electrical equipment.</a:t>
            </a:r>
          </a:p>
          <a:p>
            <a:r>
              <a:rPr lang="en-US" dirty="0"/>
              <a:t>A one-line diagram may also be called a single-line diagram.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26F7D-841A-B998-75AE-87565D0D4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D8C68-AB63-B474-E2F9-33D814D2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86065-9C68-9C04-99B4-AAC14559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69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92C37-8B8C-BC10-64D1-7F220AC3B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(continue)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C176E-7407-0B48-8F0B-1A6B7ADCD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For detail design, ABS MVR for example, requires a one-line diagram of main and emergency power distribution systems that shows:</a:t>
            </a:r>
          </a:p>
          <a:p>
            <a:pPr lvl="1"/>
            <a:r>
              <a:rPr lang="en-US" dirty="0"/>
              <a:t>“Generators: kW rating, voltage, rated current, frequency, number of phases, power factor.</a:t>
            </a:r>
          </a:p>
          <a:p>
            <a:pPr lvl="1"/>
            <a:r>
              <a:rPr lang="en-US" dirty="0"/>
              <a:t>Motors: kW or hp rating, voltage and current rating, remote stops (when required).</a:t>
            </a:r>
          </a:p>
          <a:p>
            <a:pPr lvl="1"/>
            <a:r>
              <a:rPr lang="en-US" dirty="0"/>
              <a:t>Motor controllers: type (direct-on-line, star-delta, etc.), disconnect devices, overload and under-voltage protections, remote stops, as applicable.</a:t>
            </a:r>
          </a:p>
          <a:p>
            <a:pPr lvl="1"/>
            <a:r>
              <a:rPr lang="en-US" dirty="0"/>
              <a:t>Transformers: kVA rating, rated voltage and current, winding connection.</a:t>
            </a:r>
          </a:p>
          <a:p>
            <a:pPr lvl="1"/>
            <a:r>
              <a:rPr lang="en-US" dirty="0"/>
              <a:t>Circuits: designations, type and size of cables, trip setting and rating of circuit protective devices, rated load of each branch circuit, emergency tripping and preferential tripping features.</a:t>
            </a:r>
          </a:p>
          <a:p>
            <a:pPr lvl="1"/>
            <a:r>
              <a:rPr lang="en-US" dirty="0"/>
              <a:t>Batteries: type, voltage, rated capacity, conductor protection, charging and discharging boards.”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C9545-AEB6-6620-7937-883C17E2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69878-8FED-A613-BDB1-9081976E6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D7962-0082-E430-2164-8B20FDC15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95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6EA3D-80ED-B28B-3EBD-96CCA8F9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One-line diagram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C9C60-BBA4-8034-F24D-7950B0819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lines representing the connections in a one-line diagram represent the power cables (or bus duct / bus pipe) connecting equipment</a:t>
            </a:r>
          </a:p>
          <a:p>
            <a:pPr lvl="1"/>
            <a:r>
              <a:rPr lang="en-US" dirty="0"/>
              <a:t>The cables can contain multiple conductors, and multiple cables may be paralleled. </a:t>
            </a:r>
          </a:p>
          <a:p>
            <a:pPr lvl="1"/>
            <a:r>
              <a:rPr lang="en-US" dirty="0"/>
              <a:t>A one-line diagram is more like a network diagram rather than a wiring diagram.  </a:t>
            </a:r>
          </a:p>
          <a:p>
            <a:r>
              <a:rPr lang="en-US" dirty="0"/>
              <a:t>The level of detail provided in a one-line diagram evolves during the design process. </a:t>
            </a:r>
          </a:p>
          <a:p>
            <a:pPr lvl="1"/>
            <a:r>
              <a:rPr lang="en-US" dirty="0"/>
              <a:t>Depends on the needs of analyses being conducted.</a:t>
            </a:r>
          </a:p>
          <a:p>
            <a:pPr lvl="1"/>
            <a:r>
              <a:rPr lang="en-US" dirty="0"/>
              <a:t>More detail is provided as the design matures. 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B6DE2-6E3F-7D89-0A07-E7594CD3A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63D92-4C69-0F1B-DDAE-D2736978E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828FA-1EB3-C2DE-FC03-DD061756D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21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D6F58-0907-6CE8-0598-941535536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Cruise Ship</a:t>
            </a:r>
            <a:br>
              <a:rPr lang="en-US" dirty="0"/>
            </a:br>
            <a:r>
              <a:rPr lang="en-US" dirty="0"/>
              <a:t>(Concept Study)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608AC-748E-38F0-C96C-DF613C75E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D425C-316F-CB09-B2C6-6F771B37D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B6D71-06CB-3A07-A952-53128A776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1BD971-E915-AC90-24B1-B4CFD8342D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599" y="1690688"/>
            <a:ext cx="6068271" cy="44771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782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B6D18-DB1C-9FD0-2271-97745691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USS Makin Island (LHD 8) </a:t>
            </a:r>
            <a:br>
              <a:rPr lang="en-US" dirty="0"/>
            </a:br>
            <a:r>
              <a:rPr lang="en-US" dirty="0"/>
              <a:t>(Preliminary and Contract Design)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D5613-F318-A4C4-C69E-18435EC7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FEA2A-2CC7-F071-1706-CD691AF3A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BBF63-5B93-96DC-2C44-35A0ABCBD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923073-2ECA-E1B9-BA19-612D6345F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792" y="1557469"/>
            <a:ext cx="8514253" cy="50474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C38FB78-227F-CA3F-19D3-1639B8523543}"/>
              </a:ext>
            </a:extLst>
          </p:cNvPr>
          <p:cNvSpPr txBox="1"/>
          <p:nvPr/>
        </p:nvSpPr>
        <p:spPr>
          <a:xfrm>
            <a:off x="128000" y="5661878"/>
            <a:ext cx="38879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Dalton, Thomas, Abe Boughner, C. David Mako, and CDR Norbert Doerry, "LHD 8: A step Toward the All Electric Warship", presented at ASNE Day 2002.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857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4A67-1ECE-0DDC-F9B7-E8B1EFF8B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Symbols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06CC0-2200-171A-0468-BF340663C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40173"/>
          </a:xfrm>
        </p:spPr>
        <p:txBody>
          <a:bodyPr/>
          <a:lstStyle/>
          <a:p>
            <a:r>
              <a:rPr lang="en-US" dirty="0"/>
              <a:t>Not standardized ….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C45F3-1BB2-D874-B654-55547B70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4/9/2026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1ACDB-F65F-2F6B-A074-484B680E4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1FE07-61F1-E693-657D-A45D21BA8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9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D4C88D6-13E2-D510-C703-BED586A22F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08424"/>
            <a:ext cx="3023878" cy="92057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ABF216-4940-6BF6-FBB1-37F9BBDC6A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419739"/>
            <a:ext cx="1920240" cy="30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E7393F6-A461-19CB-5FB6-F221949AB5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045307"/>
            <a:ext cx="1572904" cy="142049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853D17E-5127-90E6-5B66-4A0A469E61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1465" y="1081816"/>
            <a:ext cx="1828800" cy="1417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66C35BB-C448-04F4-D1B6-46BBE407B5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4748" y="1129715"/>
            <a:ext cx="1828800" cy="14204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2098634-CD40-448E-11B1-BF59A3B7D2B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49" y="3870868"/>
            <a:ext cx="3218180" cy="822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B8A2947-1D3E-8351-B96A-0956D965A00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5185918"/>
            <a:ext cx="1124585" cy="594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64DA746-7EFE-4E63-1DBB-21D99EBCACC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015" y="5205366"/>
            <a:ext cx="740410" cy="594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D70BC98-3B61-407D-975E-8354E556A5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54275" y="3213744"/>
            <a:ext cx="737680" cy="59746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79FD172-6126-63D8-7852-D40C133D58F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16120" y="3194006"/>
            <a:ext cx="737680" cy="59746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04E854B-E87B-8B60-A0AF-AB7AC2CA203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876372" y="4271476"/>
            <a:ext cx="1481456" cy="62794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FFE202C-3564-1FB7-4A7B-4E5C202554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146294" y="4347026"/>
            <a:ext cx="1304657" cy="5121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F5E9DCC-863A-A861-5A66-34675805C44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27004" y="5434554"/>
            <a:ext cx="1152244" cy="34750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3E09AA4-1AB5-538C-2A2A-95120E22E90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509468" y="5339733"/>
            <a:ext cx="3145809" cy="688908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1ECD565D-3D8B-E4BD-635F-B89AE7C440EA}"/>
              </a:ext>
            </a:extLst>
          </p:cNvPr>
          <p:cNvSpPr txBox="1"/>
          <p:nvPr/>
        </p:nvSpPr>
        <p:spPr>
          <a:xfrm>
            <a:off x="1451343" y="3385885"/>
            <a:ext cx="165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Generator sets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0240FE8-D720-F980-CB3D-7C224EFD1B15}"/>
              </a:ext>
            </a:extLst>
          </p:cNvPr>
          <p:cNvSpPr txBox="1"/>
          <p:nvPr/>
        </p:nvSpPr>
        <p:spPr>
          <a:xfrm>
            <a:off x="1603781" y="463267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Transformers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3BFE063-2F85-07DA-AC0E-E9DB9E2FBC2A}"/>
              </a:ext>
            </a:extLst>
          </p:cNvPr>
          <p:cNvSpPr txBox="1"/>
          <p:nvPr/>
        </p:nvSpPr>
        <p:spPr>
          <a:xfrm>
            <a:off x="832988" y="5780278"/>
            <a:ext cx="1129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Rectifiers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62CB9D6-B925-481D-FBC9-9D632D27BD0E}"/>
              </a:ext>
            </a:extLst>
          </p:cNvPr>
          <p:cNvSpPr txBox="1"/>
          <p:nvPr/>
        </p:nvSpPr>
        <p:spPr>
          <a:xfrm>
            <a:off x="2419984" y="5826444"/>
            <a:ext cx="1242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DC to DC </a:t>
            </a:r>
          </a:p>
          <a:p>
            <a:pPr algn="ctr"/>
            <a:r>
              <a:rPr lang="en-US" dirty="0"/>
              <a:t>converters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E981D9-ABCC-0F59-EF6F-4922337B647D}"/>
              </a:ext>
            </a:extLst>
          </p:cNvPr>
          <p:cNvSpPr txBox="1"/>
          <p:nvPr/>
        </p:nvSpPr>
        <p:spPr>
          <a:xfrm>
            <a:off x="6481967" y="2549039"/>
            <a:ext cx="447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Switchboards (Load centers, Power panels)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0DC1EF5-D461-0A9D-F355-A0189EF18A99}"/>
              </a:ext>
            </a:extLst>
          </p:cNvPr>
          <p:cNvSpPr txBox="1"/>
          <p:nvPr/>
        </p:nvSpPr>
        <p:spPr>
          <a:xfrm>
            <a:off x="6049676" y="3730176"/>
            <a:ext cx="1966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Circuit Interrupter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53EAA3D-165C-2109-202A-86E3B7DDD148}"/>
              </a:ext>
            </a:extLst>
          </p:cNvPr>
          <p:cNvSpPr txBox="1"/>
          <p:nvPr/>
        </p:nvSpPr>
        <p:spPr>
          <a:xfrm>
            <a:off x="8737730" y="3759952"/>
            <a:ext cx="11707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AC to AC </a:t>
            </a:r>
          </a:p>
          <a:p>
            <a:pPr algn="ctr"/>
            <a:r>
              <a:rPr lang="en-US" dirty="0"/>
              <a:t>Converter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F7B1C9A-DC6B-8535-729F-26A921C43BCE}"/>
              </a:ext>
            </a:extLst>
          </p:cNvPr>
          <p:cNvSpPr txBox="1"/>
          <p:nvPr/>
        </p:nvSpPr>
        <p:spPr>
          <a:xfrm>
            <a:off x="10513388" y="3798658"/>
            <a:ext cx="943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Inverter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E42D5FA-0890-CC85-F6CD-2239499A8C20}"/>
              </a:ext>
            </a:extLst>
          </p:cNvPr>
          <p:cNvSpPr txBox="1"/>
          <p:nvPr/>
        </p:nvSpPr>
        <p:spPr>
          <a:xfrm>
            <a:off x="6622541" y="4943124"/>
            <a:ext cx="1886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Propulsion Motor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1FC4619-6CB1-6AA9-C81D-FE253AF953CA}"/>
              </a:ext>
            </a:extLst>
          </p:cNvPr>
          <p:cNvSpPr txBox="1"/>
          <p:nvPr/>
        </p:nvSpPr>
        <p:spPr>
          <a:xfrm>
            <a:off x="10453204" y="4836717"/>
            <a:ext cx="771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Motor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8C77054-2142-B58D-FEDA-C8061D1A9DAB}"/>
              </a:ext>
            </a:extLst>
          </p:cNvPr>
          <p:cNvSpPr txBox="1"/>
          <p:nvPr/>
        </p:nvSpPr>
        <p:spPr>
          <a:xfrm>
            <a:off x="6727004" y="5733998"/>
            <a:ext cx="1044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Ground</a:t>
            </a:r>
          </a:p>
          <a:p>
            <a:pPr algn="ctr"/>
            <a:r>
              <a:rPr lang="en-US" dirty="0"/>
              <a:t>Symbols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768A3BF-CE6B-5ACA-5768-49A5C114988F}"/>
              </a:ext>
            </a:extLst>
          </p:cNvPr>
          <p:cNvSpPr txBox="1"/>
          <p:nvPr/>
        </p:nvSpPr>
        <p:spPr>
          <a:xfrm>
            <a:off x="9015677" y="6072698"/>
            <a:ext cx="2364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Grounding Equipment</a:t>
            </a:r>
          </a:p>
        </p:txBody>
      </p:sp>
    </p:spTree>
    <p:extLst>
      <p:ext uri="{BB962C8B-B14F-4D97-AF65-F5344CB8AC3E}">
        <p14:creationId xmlns:p14="http://schemas.microsoft.com/office/powerpoint/2010/main" val="214725944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5191</TotalTime>
  <Words>1374</Words>
  <Application>Microsoft Office PowerPoint</Application>
  <PresentationFormat>Widescreen</PresentationFormat>
  <Paragraphs>131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1_Office Theme</vt:lpstr>
      <vt:lpstr>One-line Diagrams  Revision of 9 April 2026</vt:lpstr>
      <vt:lpstr>Essential Questions</vt:lpstr>
      <vt:lpstr>Introduction</vt:lpstr>
      <vt:lpstr>Introduction (continued)</vt:lpstr>
      <vt:lpstr>Introduction (continue)</vt:lpstr>
      <vt:lpstr>One-line diagram properties</vt:lpstr>
      <vt:lpstr>Example: Cruise Ship (Concept Study)</vt:lpstr>
      <vt:lpstr>Example: USS Makin Island (LHD 8)  (Preliminary and Contract Design)</vt:lpstr>
      <vt:lpstr>Common Symbols</vt:lpstr>
      <vt:lpstr>Layout</vt:lpstr>
      <vt:lpstr>Level of detail to support EPLA</vt:lpstr>
      <vt:lpstr>Level of detail to support EPLA (continued)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One-Line Diagrams</dc:title>
  <dc:creator>Norbert Doerry</dc:creator>
  <cp:lastModifiedBy>Norbert Doerry</cp:lastModifiedBy>
  <cp:revision>69</cp:revision>
  <dcterms:created xsi:type="dcterms:W3CDTF">2025-04-03T12:58:23Z</dcterms:created>
  <dcterms:modified xsi:type="dcterms:W3CDTF">2026-04-09T13:35:26Z</dcterms:modified>
</cp:coreProperties>
</file>